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44"/>
  </p:notesMasterIdLst>
  <p:handoutMasterIdLst>
    <p:handoutMasterId r:id="rId45"/>
  </p:handoutMasterIdLst>
  <p:sldIdLst>
    <p:sldId id="853" r:id="rId2"/>
    <p:sldId id="852" r:id="rId3"/>
    <p:sldId id="756" r:id="rId4"/>
    <p:sldId id="849" r:id="rId5"/>
    <p:sldId id="831" r:id="rId6"/>
    <p:sldId id="832" r:id="rId7"/>
    <p:sldId id="833" r:id="rId8"/>
    <p:sldId id="834" r:id="rId9"/>
    <p:sldId id="835" r:id="rId10"/>
    <p:sldId id="836" r:id="rId11"/>
    <p:sldId id="839" r:id="rId12"/>
    <p:sldId id="840" r:id="rId13"/>
    <p:sldId id="841" r:id="rId14"/>
    <p:sldId id="842" r:id="rId15"/>
    <p:sldId id="843" r:id="rId16"/>
    <p:sldId id="844" r:id="rId17"/>
    <p:sldId id="846" r:id="rId18"/>
    <p:sldId id="848" r:id="rId19"/>
    <p:sldId id="850" r:id="rId20"/>
    <p:sldId id="799" r:id="rId21"/>
    <p:sldId id="766" r:id="rId22"/>
    <p:sldId id="770" r:id="rId23"/>
    <p:sldId id="795" r:id="rId24"/>
    <p:sldId id="796" r:id="rId25"/>
    <p:sldId id="797" r:id="rId26"/>
    <p:sldId id="851" r:id="rId27"/>
    <p:sldId id="798" r:id="rId28"/>
    <p:sldId id="800" r:id="rId29"/>
    <p:sldId id="810" r:id="rId30"/>
    <p:sldId id="775" r:id="rId31"/>
    <p:sldId id="778" r:id="rId32"/>
    <p:sldId id="779" r:id="rId33"/>
    <p:sldId id="807" r:id="rId34"/>
    <p:sldId id="782" r:id="rId35"/>
    <p:sldId id="783" r:id="rId36"/>
    <p:sldId id="784" r:id="rId37"/>
    <p:sldId id="785" r:id="rId38"/>
    <p:sldId id="809" r:id="rId39"/>
    <p:sldId id="787" r:id="rId40"/>
    <p:sldId id="788" r:id="rId41"/>
    <p:sldId id="854" r:id="rId42"/>
    <p:sldId id="855" r:id="rId43"/>
  </p:sldIdLst>
  <p:sldSz cx="12192000" cy="6858000"/>
  <p:notesSz cx="7099300" cy="10234613"/>
  <p:custDataLst>
    <p:tags r:id="rId4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57" autoAdjust="0"/>
    <p:restoredTop sz="77613" autoAdjust="0"/>
  </p:normalViewPr>
  <p:slideViewPr>
    <p:cSldViewPr>
      <p:cViewPr>
        <p:scale>
          <a:sx n="146" d="100"/>
          <a:sy n="146" d="100"/>
        </p:scale>
        <p:origin x="4280"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gs" Target="tags/tag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12</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14</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15</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16</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17</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18</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20</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21</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22</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a:t>
            </a:fld>
            <a:endParaRPr lang="en-US"/>
          </a:p>
        </p:txBody>
      </p:sp>
    </p:spTree>
    <p:extLst>
      <p:ext uri="{BB962C8B-B14F-4D97-AF65-F5344CB8AC3E}">
        <p14:creationId xmlns:p14="http://schemas.microsoft.com/office/powerpoint/2010/main" val="1540956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23</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24</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28</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29</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30</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32</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33</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34</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35</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mr-IN" dirty="0" smtClean="0"/>
              <a:t>’</a:t>
            </a:r>
            <a:r>
              <a:rPr lang="en-US" dirty="0" smtClean="0"/>
              <a:t>s how</a:t>
            </a:r>
            <a:r>
              <a:rPr lang="en-US" baseline="0" dirty="0" smtClean="0"/>
              <a:t> we can write out the error on just one point.</a:t>
            </a:r>
          </a:p>
          <a:p>
            <a:r>
              <a:rPr lang="en-US" baseline="0" dirty="0" smtClean="0"/>
              <a:t>It’s the difference between the truth and the prediction. </a:t>
            </a:r>
          </a:p>
          <a:p>
            <a:endParaRPr lang="en-US" baseline="0" dirty="0" smtClean="0"/>
          </a:p>
          <a:p>
            <a:r>
              <a:rPr lang="en-US" baseline="0" dirty="0" smtClean="0"/>
              <a:t>Then we stick a ½ in front of it.  That doesn’t do anything, but it will help us with the calculus in the next step.</a:t>
            </a:r>
          </a:p>
          <a:p>
            <a:r>
              <a:rPr lang="en-US" baseline="0" dirty="0" smtClean="0"/>
              <a:t>We take a derivative with respect to a certain weight.</a:t>
            </a:r>
          </a:p>
          <a:p>
            <a:r>
              <a:rPr lang="en-US" baseline="0" dirty="0" smtClean="0"/>
              <a:t>Then the derivative of the error is this expression.  To make the error big, go in the direction of the feature weights that are making this wrong.  </a:t>
            </a:r>
          </a:p>
          <a:p>
            <a:endParaRPr lang="en-US" baseline="0" dirty="0" smtClean="0"/>
          </a:p>
          <a:p>
            <a:r>
              <a:rPr lang="en-US" baseline="0" dirty="0" smtClean="0"/>
              <a:t>So we want to minimize the error, so we update the weights with the inverse of that.</a:t>
            </a:r>
          </a:p>
          <a:p>
            <a:endParaRPr lang="en-US" baseline="0" dirty="0" smtClean="0"/>
          </a:p>
          <a:p>
            <a:r>
              <a:rPr lang="en-US" baseline="0" dirty="0" smtClean="0"/>
              <a:t>And that’s how we explain the form of the q-update.  Where instead of Y, we have the observed reward, and instead of the prediction Y HAT, we have our previous prediction Q(S,A)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1897287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linear?  Why</a:t>
            </a:r>
            <a:r>
              <a:rPr lang="en-US" baseline="0" dirty="0" smtClean="0"/>
              <a:t> a small amount of features?  It’s to avoid overfitting.  You can draw a complex squiggle to connect all of the points like this.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469471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important thing about how</a:t>
            </a:r>
            <a:r>
              <a:rPr lang="en-US" baseline="0" dirty="0" smtClean="0"/>
              <a:t> these things work in practice.</a:t>
            </a:r>
          </a:p>
          <a:p>
            <a:r>
              <a:rPr lang="en-US" baseline="0" dirty="0" smtClean="0"/>
              <a:t>Q-learning will only take us so far, so in practice people do something a bit different called policy search.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1692490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Q-learning is that we’re trying to</a:t>
            </a:r>
            <a:r>
              <a:rPr lang="en-US" baseline="0" dirty="0" smtClean="0"/>
              <a:t> get the values close to the truth.  It doesn’t try to order the values.  In selection an action, we really only care about the difference between the best choice and the others.</a:t>
            </a:r>
          </a:p>
          <a:p>
            <a:endParaRPr lang="en-US" baseline="0" dirty="0" smtClean="0"/>
          </a:p>
          <a:p>
            <a:r>
              <a:rPr lang="en-US" baseline="0" dirty="0" smtClean="0"/>
              <a:t>The solution to this is to learn policies </a:t>
            </a:r>
            <a:r>
              <a:rPr lang="en-US" sz="1200" dirty="0" smtClean="0"/>
              <a:t>policies that maximize rewards, not the values that predict them.</a:t>
            </a:r>
          </a:p>
          <a:p>
            <a:endParaRPr lang="en-US" sz="1200" dirty="0" smtClean="0"/>
          </a:p>
          <a:p>
            <a:r>
              <a:rPr lang="en-US" sz="1200" dirty="0" smtClean="0"/>
              <a:t>Policy search might start with Q-learning.  Then hill climb on the feature</a:t>
            </a:r>
            <a:r>
              <a:rPr lang="en-US" sz="1200" baseline="0" dirty="0" smtClean="0"/>
              <a:t> weights.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42407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simplest</a:t>
            </a:r>
            <a:r>
              <a:rPr lang="en-US" baseline="0" dirty="0" smtClean="0"/>
              <a:t> way to do policy search.</a:t>
            </a:r>
          </a:p>
          <a:p>
            <a:r>
              <a:rPr lang="en-US" baseline="0" dirty="0" smtClean="0"/>
              <a:t>Start with something in the ball park, and then nudge the feature weights to see if we get a better policy.  We don’t actually have to do Q-learning or its look </a:t>
            </a:r>
            <a:r>
              <a:rPr lang="en-US" baseline="0" dirty="0" err="1" smtClean="0"/>
              <a:t>aheads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53305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800" b="0" i="0" u="none" strike="noStrike" kern="1200" dirty="0" smtClean="0">
                <a:solidFill>
                  <a:schemeClr val="tx1"/>
                </a:solidFill>
                <a:effectLst/>
                <a:latin typeface="Arial" pitchFamily="34" charset="0"/>
                <a:ea typeface="+mn-ea"/>
                <a:cs typeface="+mn-cs"/>
              </a:rPr>
              <a:t>When we left of last time we were starting</a:t>
            </a:r>
            <a:r>
              <a:rPr lang="en-US" sz="1800" b="0" i="0" u="none" strike="noStrike" kern="1200" baseline="0" dirty="0" smtClean="0">
                <a:solidFill>
                  <a:schemeClr val="tx1"/>
                </a:solidFill>
                <a:effectLst/>
                <a:latin typeface="Arial" pitchFamily="34" charset="0"/>
                <a:ea typeface="+mn-ea"/>
                <a:cs typeface="+mn-cs"/>
              </a:rPr>
              <a:t> to talk about </a:t>
            </a:r>
            <a:r>
              <a:rPr lang="en-US" sz="1800" b="0" i="0" u="none" strike="noStrike" kern="1200" dirty="0" smtClean="0">
                <a:solidFill>
                  <a:schemeClr val="tx1"/>
                </a:solidFill>
                <a:effectLst/>
                <a:latin typeface="Arial" pitchFamily="34" charset="0"/>
                <a:ea typeface="+mn-ea"/>
                <a:cs typeface="+mn-cs"/>
              </a:rPr>
              <a:t>model free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learning.</a:t>
            </a:r>
          </a:p>
          <a:p>
            <a:r>
              <a:rPr lang="en-US" sz="1800" b="0" i="0" u="none" strike="noStrike" kern="1200" dirty="0" smtClean="0">
                <a:solidFill>
                  <a:schemeClr val="tx1"/>
                </a:solidFill>
                <a:effectLst/>
                <a:latin typeface="Arial" pitchFamily="34" charset="0"/>
                <a:ea typeface="+mn-ea"/>
                <a:cs typeface="+mn-cs"/>
              </a:rPr>
              <a:t>In model free learning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don't construct a model of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a:t>
            </a:r>
          </a:p>
          <a:p>
            <a:r>
              <a:rPr lang="en-US" sz="1800" b="0" i="0" u="none" strike="noStrike" kern="1200" dirty="0" smtClean="0">
                <a:solidFill>
                  <a:schemeClr val="tx1"/>
                </a:solidFill>
                <a:effectLst/>
                <a:latin typeface="Arial" pitchFamily="34" charset="0"/>
                <a:ea typeface="+mn-ea"/>
                <a:cs typeface="+mn-cs"/>
              </a:rPr>
              <a:t>Instead,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take actions and every time we take an</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action we compare what we thought was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going to happen to what actually did happen</a:t>
            </a:r>
            <a:r>
              <a:rPr lang="en-US" sz="1800" b="0" i="0" u="none" strike="noStrike" kern="1200" baseline="0" dirty="0" smtClean="0">
                <a:solidFill>
                  <a:schemeClr val="tx1"/>
                </a:solidFill>
                <a:effectLst/>
                <a:latin typeface="Arial" pitchFamily="34" charset="0"/>
                <a:ea typeface="+mn-ea"/>
                <a:cs typeface="+mn-cs"/>
              </a:rPr>
              <a:t>.</a:t>
            </a:r>
          </a:p>
          <a:p>
            <a:r>
              <a:rPr lang="en-US" sz="1800" b="0" i="0" u="none" strike="noStrike" kern="1200" dirty="0" smtClean="0">
                <a:solidFill>
                  <a:schemeClr val="tx1"/>
                </a:solidFill>
                <a:effectLst/>
                <a:latin typeface="Arial" pitchFamily="34" charset="0"/>
                <a:ea typeface="+mn-ea"/>
                <a:cs typeface="+mn-cs"/>
              </a:rPr>
              <a:t>Whenever something is better or</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worse than what we expected we adjust</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our values up and down.</a:t>
            </a:r>
          </a:p>
          <a:p>
            <a:r>
              <a:rPr lang="en-US" sz="1800" b="0" i="0" u="none" strike="noStrike" kern="1200" dirty="0" smtClean="0">
                <a:solidFill>
                  <a:schemeClr val="tx1"/>
                </a:solidFill>
                <a:effectLst/>
                <a:latin typeface="Arial" pitchFamily="34" charset="0"/>
                <a:ea typeface="+mn-ea"/>
                <a:cs typeface="+mn-cs"/>
              </a:rPr>
              <a:t>So what we track</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in a model free approach is the values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of interest themselves not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functions or the rewards.</a:t>
            </a:r>
            <a:endParaRPr lang="en-US" sz="18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a:t>
            </a:fld>
            <a:endParaRPr lang="en-US"/>
          </a:p>
        </p:txBody>
      </p:sp>
    </p:spTree>
    <p:extLst>
      <p:ext uri="{BB962C8B-B14F-4D97-AF65-F5344CB8AC3E}">
        <p14:creationId xmlns:p14="http://schemas.microsoft.com/office/powerpoint/2010/main" val="30624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8</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9</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That’s the big idea from temporal difference learning.  We learn</a:t>
            </a:r>
            <a:r>
              <a:rPr lang="en-US" sz="1200" b="0" i="0" u="none" strike="noStrike" kern="1200" baseline="0" dirty="0" smtClean="0">
                <a:solidFill>
                  <a:schemeClr val="tx1"/>
                </a:solidFill>
                <a:effectLst/>
                <a:latin typeface="Arial" pitchFamily="34" charset="0"/>
                <a:ea typeface="+mn-ea"/>
                <a:cs typeface="+mn-cs"/>
              </a:rPr>
              <a:t> from EVERY experience. </a:t>
            </a:r>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Let’s look at how this idea works.  First, we get a sample.  It looks like how we started out last time.  We get a sample by making a move from S according to our fixed policy Pi.  We then probabilistically arrive in a state S’, and get an observation of the reward.  We can then add our estimated of the discounted future reward from S’. </a:t>
            </a:r>
          </a:p>
          <a:p>
            <a:r>
              <a:rPr lang="en-US" sz="1200" b="0" i="0" u="none" strike="noStrike" kern="1200" baseline="0" dirty="0" smtClean="0">
                <a:solidFill>
                  <a:schemeClr val="tx1"/>
                </a:solidFill>
                <a:effectLst/>
                <a:latin typeface="Arial" pitchFamily="34" charset="0"/>
                <a:ea typeface="+mn-ea"/>
                <a:cs typeface="+mn-cs"/>
              </a:rPr>
              <a:t>However, in the next step, things start to change.  We’re not going to draw another sample.  We’re going to use this one sample to update V(s) for this policy pi.  How do we do that with just one sample?  How do we take the average of just one thing, without wiping out what we learned already?</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What we do, is we keep around our learned value so far and then we incorporate the new thing we learned </a:t>
            </a:r>
            <a:r>
              <a:rPr lang="en-US" sz="1200" b="1" i="0" u="none" strike="noStrike" kern="1200" baseline="0" dirty="0" smtClean="0">
                <a:solidFill>
                  <a:schemeClr val="tx1"/>
                </a:solidFill>
                <a:effectLst/>
                <a:latin typeface="Arial" pitchFamily="34" charset="0"/>
                <a:ea typeface="+mn-ea"/>
                <a:cs typeface="+mn-cs"/>
              </a:rPr>
              <a:t>with some weight ALPHA.  </a:t>
            </a:r>
            <a:r>
              <a:rPr lang="en-US" sz="1200" b="0" i="0" u="none" strike="noStrike" kern="1200" baseline="0" dirty="0" smtClean="0">
                <a:solidFill>
                  <a:schemeClr val="tx1"/>
                </a:solidFill>
                <a:effectLst/>
                <a:latin typeface="Arial" pitchFamily="34" charset="0"/>
                <a:ea typeface="+mn-ea"/>
                <a:cs typeface="+mn-cs"/>
              </a:rPr>
              <a:t>This is called i</a:t>
            </a:r>
            <a:r>
              <a:rPr lang="en-US" dirty="0" smtClean="0"/>
              <a:t>nterpolation.</a:t>
            </a:r>
            <a:r>
              <a:rPr lang="en-US" baseline="0" dirty="0" smtClean="0"/>
              <a:t> </a:t>
            </a:r>
          </a:p>
          <a:p>
            <a:r>
              <a:rPr lang="en-US" sz="1200" b="0" i="0" u="none" strike="noStrike" kern="1200" baseline="0" dirty="0" smtClean="0">
                <a:solidFill>
                  <a:schemeClr val="tx1"/>
                </a:solidFill>
                <a:effectLst/>
                <a:latin typeface="Arial" pitchFamily="34" charset="0"/>
                <a:ea typeface="+mn-ea"/>
                <a:cs typeface="+mn-cs"/>
              </a:rPr>
              <a:t>Here’s one way of writing the update.  (Write on board).</a:t>
            </a:r>
          </a:p>
          <a:p>
            <a:r>
              <a:rPr lang="en-US" sz="1200" b="0" i="0" u="none" strike="noStrike" kern="1200" baseline="0" dirty="0" smtClean="0">
                <a:solidFill>
                  <a:schemeClr val="tx1"/>
                </a:solidFill>
                <a:effectLst/>
                <a:latin typeface="Arial" pitchFamily="34" charset="0"/>
                <a:ea typeface="+mn-ea"/>
                <a:cs typeface="+mn-cs"/>
              </a:rPr>
              <a:t>I can also write this via algorithmic manipulation as thins.  (Write on board). </a:t>
            </a:r>
            <a:endParaRPr lang="en-US" sz="1200" b="0" i="0" u="none" strike="noStrike" kern="1200" dirty="0" smtClean="0">
              <a:solidFill>
                <a:schemeClr val="tx1"/>
              </a:solidFill>
              <a:effectLst/>
              <a:latin typeface="Arial" pitchFamily="34"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30620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tags" Target="../tags/tag2.xml"/><Relationship Id="rId2"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4.xml"/><Relationship Id="rId2"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6.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8.xml"/><Relationship Id="rId2"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oleObject" Target="../embeddings/oleObject1.bin"/><Relationship Id="rId13"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slideLayout" Target="../slideLayouts/slideLayout2.xml"/><Relationship Id="rId7" Type="http://schemas.openxmlformats.org/officeDocument/2006/relationships/notesSlide" Target="../notesSlides/notesSlide15.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tags" Target="../tags/tag14.xml"/><Relationship Id="rId2"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slideLayout" Target="../slideLayouts/slideLayout2.xml"/><Relationship Id="rId5" Type="http://schemas.openxmlformats.org/officeDocument/2006/relationships/notesSlide" Target="../notesSlides/notesSlide19.xml"/><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27.png"/><Relationship Id="rId1" Type="http://schemas.openxmlformats.org/officeDocument/2006/relationships/tags" Target="../tags/tag16.xml"/><Relationship Id="rId2" Type="http://schemas.openxmlformats.org/officeDocument/2006/relationships/tags" Target="../tags/tag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tags" Target="../tags/tag2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tags" Target="../tags/tag19.xml"/><Relationship Id="rId2" Type="http://schemas.openxmlformats.org/officeDocument/2006/relationships/tags" Target="../tags/tag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tags" Target="../tags/tag22.xml"/><Relationship Id="rId2" Type="http://schemas.openxmlformats.org/officeDocument/2006/relationships/tags" Target="../tags/tag23.xml"/></Relationships>
</file>

<file path=ppt/slides/_rels/slide32.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 Type="http://schemas.openxmlformats.org/officeDocument/2006/relationships/tags" Target="../tags/tag24.xml"/><Relationship Id="rId2" Type="http://schemas.openxmlformats.org/officeDocument/2006/relationships/tags" Target="../tags/tag25.xml"/><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6.xml"/><Relationship Id="rId6" Type="http://schemas.openxmlformats.org/officeDocument/2006/relationships/notesSlide" Target="../notesSlides/notesSlide31.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 Type="http://schemas.openxmlformats.org/officeDocument/2006/relationships/tags" Target="../tags/tag29.xml"/><Relationship Id="rId2" Type="http://schemas.openxmlformats.org/officeDocument/2006/relationships/tags" Target="../tags/tag30.xml"/></Relationships>
</file>

<file path=ppt/slides/_rels/slide35.xml.rels><?xml version="1.0" encoding="UTF-8" standalone="yes"?>
<Relationships xmlns="http://schemas.openxmlformats.org/package/2006/relationships"><Relationship Id="rId11" Type="http://schemas.openxmlformats.org/officeDocument/2006/relationships/image" Target="../media/image59.png"/><Relationship Id="rId12" Type="http://schemas.openxmlformats.org/officeDocument/2006/relationships/image" Target="../media/image60.png"/><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slideLayout" Target="../slideLayouts/slideLayout6.xml"/><Relationship Id="rId7" Type="http://schemas.openxmlformats.org/officeDocument/2006/relationships/notesSlide" Target="../notesSlides/notesSlide32.xml"/><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slideLayout" Target="../slideLayouts/slideLayout2.xml"/><Relationship Id="rId6" Type="http://schemas.openxmlformats.org/officeDocument/2006/relationships/notesSlide" Target="../notesSlides/notesSlide33.xml"/><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51.png"/><Relationship Id="rId1" Type="http://schemas.openxmlformats.org/officeDocument/2006/relationships/tags" Target="../tags/tag38.xml"/><Relationship Id="rId2" Type="http://schemas.openxmlformats.org/officeDocument/2006/relationships/tags" Target="../tags/tag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tificial-intelligence-clas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Review: Why </a:t>
            </a:r>
            <a:r>
              <a:rPr lang="en-US" sz="4000" dirty="0" smtClean="0">
                <a:latin typeface="Calibri"/>
                <a:cs typeface="Calibri"/>
              </a:rPr>
              <a:t>Not Use Policy </a:t>
            </a:r>
            <a:r>
              <a:rPr lang="en-US" sz="4000" dirty="0" smtClean="0">
                <a:latin typeface="Calibri"/>
                <a:cs typeface="Calibri"/>
              </a:rPr>
              <a:t>Evaluation Instead?</a:t>
            </a:r>
            <a:endParaRPr lang="en-US" sz="4000" dirty="0" smtClean="0">
              <a:latin typeface="Calibri"/>
              <a:cs typeface="Calibri"/>
            </a:endParaRP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Review: Temporal </a:t>
            </a:r>
            <a:r>
              <a:rPr lang="en-US" dirty="0" smtClean="0">
                <a:latin typeface="Calibri"/>
                <a:cs typeface="Calibri"/>
              </a:rPr>
              <a:t>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2002027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a:t>
            </a:r>
            <a:r>
              <a:rPr lang="en-US" dirty="0" smtClean="0"/>
              <a:t>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26"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2</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a:t>
            </a:r>
            <a:r>
              <a:rPr lang="en-US" sz="2400" dirty="0" smtClean="0">
                <a:latin typeface="Calibri"/>
                <a:cs typeface="Calibri"/>
              </a:rPr>
              <a:t> </a:t>
            </a:r>
            <a:r>
              <a:rPr lang="en-US" sz="2400" dirty="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663873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7"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8"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9"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10"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approximate V / Q best</a:t>
            </a:r>
          </a:p>
          <a:p>
            <a:pPr lvl="1">
              <a:lnSpc>
                <a:spcPct val="90000"/>
              </a:lnSpc>
            </a:pPr>
            <a:r>
              <a:rPr lang="en-US" sz="2000" dirty="0" smtClean="0"/>
              <a:t>E.g. your value functions from project 2 were probably horrible estimates of future rewards, but they still produced good decisions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6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63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6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286613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look ahead structure, sample wisely, change multiple parameters…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a:t>
            </a:r>
            <a:endParaRPr lang="en-US" dirty="0"/>
          </a:p>
        </p:txBody>
      </p:sp>
      <p:sp>
        <p:nvSpPr>
          <p:cNvPr id="3" name="Content Placeholder 2"/>
          <p:cNvSpPr>
            <a:spLocks noGrp="1"/>
          </p:cNvSpPr>
          <p:nvPr>
            <p:ph idx="1"/>
          </p:nvPr>
        </p:nvSpPr>
        <p:spPr/>
        <p:txBody>
          <a:bodyPr/>
          <a:lstStyle/>
          <a:p>
            <a:r>
              <a:rPr lang="en-US" dirty="0" smtClean="0"/>
              <a:t>Pick a topic from the class, and write a program to demonstrate how it can apply to your robots.  Short write-up or video to describe what you did.</a:t>
            </a:r>
          </a:p>
          <a:p>
            <a:r>
              <a:rPr lang="en-US" dirty="0"/>
              <a:t>Teams of up to 5 </a:t>
            </a:r>
            <a:r>
              <a:rPr lang="en-US" dirty="0" smtClean="0"/>
              <a:t>people.</a:t>
            </a:r>
            <a:endParaRPr lang="en-US" dirty="0"/>
          </a:p>
          <a:p>
            <a:r>
              <a:rPr lang="en-US" dirty="0" smtClean="0"/>
              <a:t>Examples:</a:t>
            </a:r>
          </a:p>
          <a:p>
            <a:pPr lvl="1"/>
            <a:r>
              <a:rPr lang="en-US" dirty="0" smtClean="0"/>
              <a:t>8 Puzzle to sort grid of robots into ascending order by ID</a:t>
            </a:r>
          </a:p>
          <a:p>
            <a:pPr lvl="1"/>
            <a:r>
              <a:rPr lang="en-US" dirty="0" smtClean="0"/>
              <a:t>Adversarial search for a game between R2D2 and R2Q5</a:t>
            </a:r>
          </a:p>
          <a:p>
            <a:pPr lvl="1"/>
            <a:r>
              <a:rPr lang="en-US" dirty="0" smtClean="0"/>
              <a:t>Natural language processing for robots (translate commands into code)</a:t>
            </a:r>
          </a:p>
          <a:p>
            <a:r>
              <a:rPr lang="en-US" dirty="0" smtClean="0"/>
              <a:t>Alternate: do one of last year’s homework assignments (on your own, not with a team).</a:t>
            </a:r>
            <a:endParaRPr lang="en-US" dirty="0"/>
          </a:p>
        </p:txBody>
      </p:sp>
      <p:sp>
        <p:nvSpPr>
          <p:cNvPr id="4" name="Slide Number Placeholder 3"/>
          <p:cNvSpPr>
            <a:spLocks noGrp="1"/>
          </p:cNvSpPr>
          <p:nvPr>
            <p:ph type="sldNum" sz="quarter" idx="12"/>
          </p:nvPr>
        </p:nvSpPr>
        <p:spPr/>
        <p:txBody>
          <a:bodyPr/>
          <a:lstStyle/>
          <a:p>
            <a:pPr>
              <a:defRPr/>
            </a:pPr>
            <a:fld id="{305A4B49-A051-4FAA-9AEC-835F91AA8D34}" type="slidenum">
              <a:rPr lang="en-US" smtClean="0"/>
              <a:pPr>
                <a:defRPr/>
              </a:pPr>
              <a:t>41</a:t>
            </a:fld>
            <a:endParaRPr lang="en-US" dirty="0"/>
          </a:p>
        </p:txBody>
      </p:sp>
    </p:spTree>
    <p:extLst>
      <p:ext uri="{BB962C8B-B14F-4D97-AF65-F5344CB8AC3E}">
        <p14:creationId xmlns:p14="http://schemas.microsoft.com/office/powerpoint/2010/main" val="180493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exercise</a:t>
            </a:r>
            <a:endParaRPr lang="en-US" dirty="0"/>
          </a:p>
        </p:txBody>
      </p:sp>
      <p:sp>
        <p:nvSpPr>
          <p:cNvPr id="3" name="Content Placeholder 2"/>
          <p:cNvSpPr>
            <a:spLocks noGrp="1"/>
          </p:cNvSpPr>
          <p:nvPr>
            <p:ph idx="1"/>
          </p:nvPr>
        </p:nvSpPr>
        <p:spPr/>
        <p:txBody>
          <a:bodyPr/>
          <a:lstStyle/>
          <a:p>
            <a:r>
              <a:rPr lang="en-US" dirty="0"/>
              <a:t>Robot </a:t>
            </a:r>
            <a:r>
              <a:rPr lang="en-US" dirty="0" err="1"/>
              <a:t>Excercise</a:t>
            </a:r>
            <a:r>
              <a:rPr lang="en-US" dirty="0"/>
              <a:t> 2: Robot Navigation with A*</a:t>
            </a:r>
          </a:p>
          <a:p>
            <a:r>
              <a:rPr lang="en-US" dirty="0">
                <a:hlinkClick r:id="rId2"/>
              </a:rPr>
              <a:t>http://</a:t>
            </a:r>
            <a:r>
              <a:rPr lang="en-US" dirty="0" smtClean="0">
                <a:hlinkClick r:id="rId2"/>
              </a:rPr>
              <a:t>artificial-intelligence-class.org</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305A4B49-A051-4FAA-9AEC-835F91AA8D34}" type="slidenum">
              <a:rPr lang="en-US" smtClean="0"/>
              <a:pPr>
                <a:defRPr/>
              </a:pPr>
              <a:t>42</a:t>
            </a:fld>
            <a:endParaRPr lang="en-US" dirty="0"/>
          </a:p>
        </p:txBody>
      </p:sp>
    </p:spTree>
    <p:extLst>
      <p:ext uri="{BB962C8B-B14F-4D97-AF65-F5344CB8AC3E}">
        <p14:creationId xmlns:p14="http://schemas.microsoft.com/office/powerpoint/2010/main" val="15845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Review: 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51604</TotalTime>
  <Words>5796</Words>
  <Application>Microsoft Macintosh PowerPoint</Application>
  <PresentationFormat>Widescreen</PresentationFormat>
  <Paragraphs>702</Paragraphs>
  <Slides>42</Slides>
  <Notes>37</Notes>
  <HiddenSlides>19</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1" baseType="lpstr">
      <vt:lpstr>Calibri</vt:lpstr>
      <vt:lpstr>Helvetica</vt:lpstr>
      <vt:lpstr>Mangal</vt:lpstr>
      <vt:lpstr>MS PGothic</vt:lpstr>
      <vt:lpstr>Symbol</vt:lpstr>
      <vt:lpstr>Wingdings</vt:lpstr>
      <vt:lpstr>Arial</vt:lpstr>
      <vt:lpstr>dan-berkeley-nlp-v1</vt:lpstr>
      <vt:lpstr>Photo Editor Photo</vt:lpstr>
      <vt:lpstr> Reinforcement Learning 2  </vt:lpstr>
      <vt:lpstr>Reinforcement Learning 2</vt:lpstr>
      <vt:lpstr>Review: Reinforcement Learning</vt:lpstr>
      <vt:lpstr>Review: Model-Free Learning</vt:lpstr>
      <vt:lpstr>Review: Passive Reinforcement Learning</vt:lpstr>
      <vt:lpstr>Review: Passive Reinforcement Learning</vt:lpstr>
      <vt:lpstr>Review: Direct Evaluation</vt:lpstr>
      <vt:lpstr>Review: Example: Direct Evaluation</vt:lpstr>
      <vt:lpstr>Review: Problems with Direct Evaluation</vt:lpstr>
      <vt:lpstr>Review: Why Not Use Policy Evaluation Instead?</vt:lpstr>
      <vt:lpstr>Review: Temporal Difference Learning</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Linear Value Functions</vt:lpstr>
      <vt:lpstr>Approximate Q-Learning</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Term Project</vt:lpstr>
      <vt:lpstr>In class exercise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3082</cp:revision>
  <cp:lastPrinted>2019-07-22T17:53:44Z</cp:lastPrinted>
  <dcterms:created xsi:type="dcterms:W3CDTF">2004-08-27T04:16:05Z</dcterms:created>
  <dcterms:modified xsi:type="dcterms:W3CDTF">2019-07-22T18:07:34Z</dcterms:modified>
</cp:coreProperties>
</file>